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4" r:id="rId1"/>
  </p:sldMasterIdLst>
  <p:notesMasterIdLst>
    <p:notesMasterId r:id="rId39"/>
  </p:notesMasterIdLst>
  <p:handoutMasterIdLst>
    <p:handoutMasterId r:id="rId40"/>
  </p:handoutMasterIdLst>
  <p:sldIdLst>
    <p:sldId id="261" r:id="rId2"/>
    <p:sldId id="290" r:id="rId3"/>
    <p:sldId id="298" r:id="rId4"/>
    <p:sldId id="293" r:id="rId5"/>
    <p:sldId id="262" r:id="rId6"/>
    <p:sldId id="272" r:id="rId7"/>
    <p:sldId id="273" r:id="rId8"/>
    <p:sldId id="274" r:id="rId9"/>
    <p:sldId id="275" r:id="rId10"/>
    <p:sldId id="299" r:id="rId11"/>
    <p:sldId id="300" r:id="rId12"/>
    <p:sldId id="301" r:id="rId13"/>
    <p:sldId id="294" r:id="rId14"/>
    <p:sldId id="263" r:id="rId15"/>
    <p:sldId id="309" r:id="rId16"/>
    <p:sldId id="310" r:id="rId17"/>
    <p:sldId id="276" r:id="rId18"/>
    <p:sldId id="277" r:id="rId19"/>
    <p:sldId id="296" r:id="rId20"/>
    <p:sldId id="345" r:id="rId21"/>
    <p:sldId id="322" r:id="rId22"/>
    <p:sldId id="265" r:id="rId23"/>
    <p:sldId id="312" r:id="rId24"/>
    <p:sldId id="285" r:id="rId25"/>
    <p:sldId id="284" r:id="rId26"/>
    <p:sldId id="286" r:id="rId27"/>
    <p:sldId id="287" r:id="rId28"/>
    <p:sldId id="320" r:id="rId29"/>
    <p:sldId id="321" r:id="rId30"/>
    <p:sldId id="324" r:id="rId31"/>
    <p:sldId id="289" r:id="rId32"/>
    <p:sldId id="315" r:id="rId33"/>
    <p:sldId id="288" r:id="rId34"/>
    <p:sldId id="308" r:id="rId35"/>
    <p:sldId id="314" r:id="rId36"/>
    <p:sldId id="270" r:id="rId37"/>
    <p:sldId id="344" r:id="rId3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 autoAdjust="0"/>
    <p:restoredTop sz="99025" autoAdjust="0"/>
  </p:normalViewPr>
  <p:slideViewPr>
    <p:cSldViewPr snapToGrid="0" snapToObjects="1">
      <p:cViewPr>
        <p:scale>
          <a:sx n="100" d="100"/>
          <a:sy n="100" d="100"/>
        </p:scale>
        <p:origin x="-7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73DF-59E8-BC46-B426-E7F269BC20DA}" type="datetime1">
              <a:rPr lang="it-IT" smtClean="0"/>
              <a:pPr/>
              <a:t>17/11/2014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mga acos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75CC0-45CE-444B-92CA-F2502C519C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81764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2BC79-7EE3-C842-8271-1020C5C7104D}" type="datetime1">
              <a:rPr lang="it-IT" smtClean="0"/>
              <a:pPr/>
              <a:t>17/11/2014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mga acos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04316-A3B7-4C4A-8224-57E8FD6BF0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60358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4316-A3B7-4C4A-8224-57E8FD6BF00E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2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4316-A3B7-4C4A-8224-57E8FD6BF00E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2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4316-A3B7-4C4A-8224-57E8FD6BF00E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2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4316-A3B7-4C4A-8224-57E8FD6BF00E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2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4316-A3B7-4C4A-8224-57E8FD6BF00E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2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4316-A3B7-4C4A-8224-57E8FD6BF00E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28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4316-A3B7-4C4A-8224-57E8FD6BF00E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2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4316-A3B7-4C4A-8224-57E8FD6BF00E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2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73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004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698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524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048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21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804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569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324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2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660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252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r>
              <a:rPr lang="it-IT" smtClean="0"/>
              <a:t>16/10/14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r>
              <a:rPr lang="pt-BR" smtClean="0"/>
              <a:t>mga  acos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fld id="{7464C9F1-EE6A-2B4F-B94A-D8E8497EB2B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Sfondo Brochure sfuma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44500" y="692696"/>
            <a:ext cx="8534400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         </a:t>
            </a:r>
            <a:r>
              <a:rPr lang="it-IT" sz="35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Associazione Cattolica Operatori Sanitari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500" dirty="0" smtClean="0">
              <a:solidFill>
                <a:srgbClr val="000090"/>
              </a:solidFill>
              <a:latin typeface="Tahoma"/>
              <a:ea typeface="+mj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200" b="1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Crisi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200" b="1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valoriale ed economica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200" b="1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nella sanità e nella società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500" dirty="0" smtClean="0">
              <a:solidFill>
                <a:srgbClr val="000090"/>
              </a:solidFill>
              <a:latin typeface="Tahoma"/>
              <a:ea typeface="+mj-ea"/>
              <a:cs typeface="Tahoma"/>
            </a:endParaRPr>
          </a:p>
          <a:p>
            <a:pPr algn="ctr" defTabSz="914400">
              <a:lnSpc>
                <a:spcPct val="130000"/>
              </a:lnSpc>
              <a:spcBef>
                <a:spcPct val="0"/>
              </a:spcBef>
              <a:defRPr/>
            </a:pPr>
            <a:r>
              <a:rPr lang="it-IT" sz="3500" dirty="0" smtClean="0">
                <a:solidFill>
                  <a:srgbClr val="000090"/>
                </a:solidFill>
                <a:latin typeface="Tahoma"/>
                <a:cs typeface="Tahoma"/>
              </a:rPr>
              <a:t>X </a:t>
            </a:r>
            <a:r>
              <a:rPr lang="it-IT" sz="3500" dirty="0">
                <a:solidFill>
                  <a:srgbClr val="000090"/>
                </a:solidFill>
                <a:latin typeface="Tahoma"/>
                <a:cs typeface="Tahoma"/>
              </a:rPr>
              <a:t>Congresso </a:t>
            </a:r>
            <a:r>
              <a:rPr lang="it-IT" sz="3500" dirty="0" smtClean="0">
                <a:solidFill>
                  <a:srgbClr val="000090"/>
                </a:solidFill>
                <a:latin typeface="Tahoma"/>
                <a:cs typeface="Tahoma"/>
              </a:rPr>
              <a:t>Nazionale</a:t>
            </a:r>
          </a:p>
          <a:p>
            <a:pPr algn="ctr" defTabSz="914400">
              <a:lnSpc>
                <a:spcPct val="130000"/>
              </a:lnSpc>
              <a:spcBef>
                <a:spcPct val="0"/>
              </a:spcBef>
              <a:defRPr/>
            </a:pPr>
            <a:endParaRPr lang="it-IT" sz="3500" dirty="0" smtClean="0">
              <a:solidFill>
                <a:srgbClr val="000090"/>
              </a:solidFill>
              <a:latin typeface="Tahoma"/>
              <a:ea typeface="+mj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lang="it-IT" sz="3300" noProof="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Roma, 24 - 25 ottobre 2014</a:t>
            </a: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</a:p>
        </p:txBody>
      </p:sp>
      <p:pic>
        <p:nvPicPr>
          <p:cNvPr id="6" name="Picture 3" descr="C:\Users\acos\Pictures\IMG_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1440160"/>
          </a:xfrm>
          <a:prstGeom prst="rect">
            <a:avLst/>
          </a:prstGeom>
          <a:noFill/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5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292101"/>
            <a:ext cx="7772400" cy="698500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numeri della crisi economica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0" y="1320800"/>
            <a:ext cx="9144000" cy="4813300"/>
          </a:xfrm>
        </p:spPr>
        <p:txBody>
          <a:bodyPr/>
          <a:lstStyle/>
          <a:p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Secondo un Rapporto Censis Unipol del </a:t>
            </a:r>
            <a:r>
              <a:rPr lang="it-IT" sz="2400" b="1" dirty="0" smtClean="0">
                <a:solidFill>
                  <a:srgbClr val="000090"/>
                </a:solidFill>
                <a:latin typeface="Tahoma"/>
                <a:cs typeface="Tahoma"/>
              </a:rPr>
              <a:t>luglio 2014</a:t>
            </a:r>
          </a:p>
          <a:p>
            <a:pPr marL="342900" indent="-342900">
              <a:buFont typeface="Wingdings" charset="2"/>
              <a:buChar char="Ø"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 spesa sanitaria pubblica 2007/2013 invariata +0.6%</a:t>
            </a:r>
          </a:p>
          <a:p>
            <a:pPr marL="342900" indent="-342900">
              <a:buFont typeface="Wingdings" charset="2"/>
              <a:buChar char="Ø"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spesa sanitaria privata 2007/2012 aumentata +9,20%</a:t>
            </a:r>
          </a:p>
          <a:p>
            <a:pPr marL="342900" indent="-342900">
              <a:buFont typeface="Wingdings" charset="2"/>
              <a:buChar char="Ø"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spesa sanitaria privata 2013 ridotta -5,7%</a:t>
            </a:r>
          </a:p>
          <a:p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Le famiglie italiane hanno dovuto rinunciare </a:t>
            </a:r>
          </a:p>
          <a:p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a 6,9 milioni di prestazioni mediche private e a 4 mila badanti. </a:t>
            </a:r>
          </a:p>
          <a:p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I portatori di disabilità </a:t>
            </a:r>
          </a:p>
          <a:p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sono 4,1 milioni, il 6,7% della popolazione, </a:t>
            </a:r>
          </a:p>
          <a:p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e sono in continuo aumento, </a:t>
            </a:r>
          </a:p>
          <a:p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così come le relative spese (26 mld nel 2001).</a:t>
            </a:r>
            <a:endParaRPr lang="it-IT" sz="24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5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292101"/>
            <a:ext cx="7772400" cy="698500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i numeri della crisi economica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625600"/>
            <a:ext cx="8775700" cy="45085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L’allungamento della prospettiva di vita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l’invecchiamento della popolazione,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l’incremento delle disabilità,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l’aumento delle persone non autosufficienti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prefigurano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bisogni sempre crescenti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 protezione sociale,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 domande di sanità e di assistenza.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5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622300"/>
            <a:ext cx="7772400" cy="1397000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disuguaglianza diffusa</a:t>
            </a:r>
            <a:b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</a:b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e concentrazione della ricchezza </a:t>
            </a:r>
            <a:b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2222500"/>
            <a:ext cx="8775700" cy="3911600"/>
          </a:xfrm>
        </p:spPr>
        <p:txBody>
          <a:bodyPr/>
          <a:lstStyle/>
          <a:p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Le 85 persone più ricche nel mondo</a:t>
            </a:r>
          </a:p>
          <a:p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possiedono un patrimonio</a:t>
            </a:r>
          </a:p>
          <a:p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pari a quello </a:t>
            </a:r>
          </a:p>
          <a:p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di 3 miliardi di persone </a:t>
            </a:r>
          </a:p>
          <a:p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che sono le più povere del mondo.</a:t>
            </a:r>
            <a:endParaRPr lang="it-IT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5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fondo Brochure sfuma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403648" y="-171399"/>
            <a:ext cx="71180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X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C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ongresso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N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azionale ACOS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  </a:t>
            </a:r>
            <a:r>
              <a:rPr lang="it-IT" sz="2000" noProof="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Roma, 24  25 ottobre 2014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</a:p>
        </p:txBody>
      </p:sp>
      <p:pic>
        <p:nvPicPr>
          <p:cNvPr id="6" name="Picture 3" descr="C:\Users\acos\Pictures\IMG_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864096"/>
          </a:xfrm>
          <a:prstGeom prst="rect">
            <a:avLst/>
          </a:prstGeom>
          <a:noFill/>
        </p:spPr>
      </p:pic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784976" cy="5040559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0090"/>
                </a:solidFill>
                <a:latin typeface="Tahoma"/>
                <a:cs typeface="Tahoma"/>
              </a:rPr>
              <a:t>i valori in crisi</a:t>
            </a:r>
            <a:endParaRPr lang="it-IT" sz="4000" b="1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91F8-5BDB-4668-8F33-16ED4A65652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38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714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valori in crisi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88900" y="1358900"/>
            <a:ext cx="8953500" cy="47752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Per il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Pensiero Unico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individualista e neoliberista,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tutto quello che il mercato vuole e richiede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diventa una legge assoluta per produrre ricchezza.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Il Pensiero Unico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ignora,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non potendoli e non volendoli quantificare,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tutti quegli elementi, per esempio, </a:t>
            </a:r>
          </a:p>
          <a:p>
            <a:r>
              <a:rPr lang="it-IT" sz="2800" b="1" dirty="0">
                <a:solidFill>
                  <a:srgbClr val="000090"/>
                </a:solidFill>
                <a:latin typeface="Tahoma"/>
                <a:cs typeface="Tahoma"/>
              </a:rPr>
              <a:t>solidarietà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, </a:t>
            </a:r>
            <a:r>
              <a:rPr lang="it-IT" sz="2800" b="1" dirty="0">
                <a:solidFill>
                  <a:srgbClr val="000090"/>
                </a:solidFill>
                <a:latin typeface="Tahoma"/>
                <a:cs typeface="Tahoma"/>
              </a:rPr>
              <a:t>fiducia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, </a:t>
            </a:r>
            <a:r>
              <a:rPr lang="it-IT" sz="2800" b="1" dirty="0">
                <a:solidFill>
                  <a:srgbClr val="000090"/>
                </a:solidFill>
                <a:latin typeface="Tahoma"/>
                <a:cs typeface="Tahoma"/>
              </a:rPr>
              <a:t>speranza</a:t>
            </a:r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che generano anche valori economici.</a:t>
            </a:r>
          </a:p>
          <a:p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 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mga  acos 2014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8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587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i valori in crisi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460500"/>
            <a:ext cx="8775700" cy="4673600"/>
          </a:xfrm>
        </p:spPr>
        <p:txBody>
          <a:bodyPr/>
          <a:lstStyle/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Pensiero Unico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si allarga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dall’economia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ad altri ambiti </a:t>
            </a:r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come l’etica, il diritto, le scienze sociali,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porta al loro interno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tutta una serie di ambizioni e di personalismi.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Si arriva a praticare forme acritiche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 arroganza e di prepotenza contro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la libertà delle persone e delle coscienze.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5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587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valori in crisi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0" y="1333500"/>
            <a:ext cx="9144000" cy="48006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Secondo il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Pensiero Unico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 desideri degli individui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hanno lo stesso valore dei loro diritti,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si vuole che essi diventino tali.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Da liberale questo tipo di individualismo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oggi è diventato libertario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ed è reso ancora più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pericoloso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dall’abuso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della tecnologia che permette di raggiungere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obiettivi prima inimmaginabili.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8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587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valori in crisi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308100"/>
            <a:ext cx="8775700" cy="48260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Secondo il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Relativismo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ciascuna persona decide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ciò che è bene e ciò che è male,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senza alcun riferimento alla morale o alla legge.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Solo la valutazione personale 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distingue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quello che è giusto da quello che non lo è.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Ogni opposizione a questo criterio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viene tacciata di autoritarismo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considerata sbagliata.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7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587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valori in crisi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384300"/>
            <a:ext cx="8775700" cy="47498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Secondo l’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Individualismo Metodologico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tutto quello che piace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non solo è considerato bello ma anche giusto.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Questo atteggiamento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entra in netto contrasto con la scienza.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Spesso i tribunali impongono una determinata cura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anche se la scienza non la riconosce.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Non conta la verità ma solo la scelta personale.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 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7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fondo Brochure sfuma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403648" y="-171399"/>
            <a:ext cx="71180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X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C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ongresso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N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azionale ACOS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  </a:t>
            </a:r>
            <a:r>
              <a:rPr lang="it-IT" sz="2000" noProof="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Roma, 24  25 ottobre 2014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</a:p>
        </p:txBody>
      </p:sp>
      <p:pic>
        <p:nvPicPr>
          <p:cNvPr id="6" name="Picture 3" descr="C:\Users\acos\Pictures\IMG_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864096"/>
          </a:xfrm>
          <a:prstGeom prst="rect">
            <a:avLst/>
          </a:prstGeom>
          <a:noFill/>
        </p:spPr>
      </p:pic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784976" cy="5040559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  <a:latin typeface="Tahoma"/>
                <a:cs typeface="Tahoma"/>
              </a:rPr>
              <a:t>i percorsi possibili</a:t>
            </a:r>
            <a:endParaRPr lang="it-IT" b="1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91F8-5BDB-4668-8F33-16ED4A656526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38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fondo Brochure sfuma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15616" y="-171399"/>
            <a:ext cx="77870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srgbClr val="000090"/>
                </a:solidFill>
                <a:latin typeface="Arial Unicode MS"/>
                <a:ea typeface="+mj-ea"/>
                <a:cs typeface="Arial Unicode MS"/>
              </a:rPr>
              <a:t>X </a:t>
            </a:r>
            <a:r>
              <a:rPr lang="it-IT" sz="2000" dirty="0">
                <a:solidFill>
                  <a:srgbClr val="000090"/>
                </a:solidFill>
                <a:latin typeface="Arial Unicode MS"/>
                <a:ea typeface="+mj-ea"/>
                <a:cs typeface="Arial Unicode MS"/>
              </a:rPr>
              <a:t>C</a:t>
            </a:r>
            <a:r>
              <a:rPr lang="it-IT" sz="2000" dirty="0" smtClean="0">
                <a:solidFill>
                  <a:srgbClr val="000090"/>
                </a:solidFill>
                <a:latin typeface="Arial Unicode MS"/>
                <a:ea typeface="+mj-ea"/>
                <a:cs typeface="Arial Unicode MS"/>
              </a:rPr>
              <a:t>ongresso </a:t>
            </a:r>
            <a:r>
              <a:rPr lang="it-IT" sz="2000" dirty="0">
                <a:solidFill>
                  <a:srgbClr val="000090"/>
                </a:solidFill>
                <a:latin typeface="+mj-lt"/>
                <a:ea typeface="+mj-ea"/>
                <a:cs typeface="Arial Unicode MS"/>
              </a:rPr>
              <a:t>N</a:t>
            </a:r>
            <a:r>
              <a:rPr lang="it-IT" sz="2000" dirty="0" smtClean="0">
                <a:solidFill>
                  <a:srgbClr val="000090"/>
                </a:solidFill>
                <a:latin typeface="+mj-lt"/>
                <a:ea typeface="+mj-ea"/>
                <a:cs typeface="Arial Unicode MS"/>
              </a:rPr>
              <a:t>azionale</a:t>
            </a:r>
            <a:r>
              <a:rPr lang="it-IT" sz="2000" dirty="0" smtClean="0">
                <a:solidFill>
                  <a:srgbClr val="000090"/>
                </a:solidFill>
                <a:latin typeface="Arial Unicode MS"/>
                <a:ea typeface="+mj-ea"/>
                <a:cs typeface="Arial Unicode MS"/>
              </a:rPr>
              <a:t> ACOS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it-IT" sz="20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Roma, 24  25 ottobre 2014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3" descr="C:\Users\acos\Pictures\IMG_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864096"/>
          </a:xfrm>
          <a:prstGeom prst="rect">
            <a:avLst/>
          </a:prstGeom>
          <a:noFill/>
        </p:spPr>
      </p:pic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784976" cy="5040559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0090"/>
                </a:solidFill>
                <a:latin typeface="Tahoma"/>
                <a:cs typeface="Tahoma"/>
              </a:rPr>
              <a:t>Spunti di riflessione </a:t>
            </a:r>
            <a:br>
              <a:rPr lang="it-IT" sz="4000" b="1" dirty="0" smtClean="0">
                <a:solidFill>
                  <a:srgbClr val="000090"/>
                </a:solidFill>
                <a:latin typeface="Tahoma"/>
                <a:cs typeface="Tahoma"/>
              </a:rPr>
            </a:br>
            <a:r>
              <a:rPr lang="it-IT" sz="4000" b="1" dirty="0" smtClean="0">
                <a:solidFill>
                  <a:srgbClr val="000090"/>
                </a:solidFill>
                <a:latin typeface="Tahoma"/>
                <a:cs typeface="Tahoma"/>
              </a:rPr>
              <a:t>proposti </a:t>
            </a:r>
            <a:br>
              <a:rPr lang="it-IT" sz="4000" b="1" dirty="0" smtClean="0">
                <a:solidFill>
                  <a:srgbClr val="000090"/>
                </a:solidFill>
                <a:latin typeface="Tahoma"/>
                <a:cs typeface="Tahoma"/>
              </a:rPr>
            </a:br>
            <a:r>
              <a:rPr lang="it-IT" sz="4000" b="1" dirty="0" smtClean="0">
                <a:solidFill>
                  <a:srgbClr val="000090"/>
                </a:solidFill>
                <a:latin typeface="Tahoma"/>
                <a:cs typeface="Tahoma"/>
              </a:rPr>
              <a:t>dalla Regione Lazio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/>
            </a:r>
            <a:b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</a:b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91F8-5BDB-4668-8F33-16ED4A65652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7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333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114300" y="1143000"/>
            <a:ext cx="8940800" cy="521335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nell’ambito della salute, solo alcuni esempi: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Continuità assistenziale e risposte organizzative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 tutti i bisogni di salute;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Impiego mirato di tecnologie informatiche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nell’assistenza territoriale integrata (AFT, UCCP*);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Passaggio  dalla cura al prendersi cura,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anche attraverso il PDTA*</a:t>
            </a:r>
          </a:p>
          <a:p>
            <a:endParaRPr lang="it-IT" sz="24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l"/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*Aggregazioni Funzionali Territoriali /Unità Complesse Cure Primarie</a:t>
            </a:r>
          </a:p>
          <a:p>
            <a:pPr algn="l"/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  Percorso Diagnostico Terapeutico Assistenziale</a:t>
            </a:r>
          </a:p>
          <a:p>
            <a:pPr algn="l"/>
            <a:endParaRPr lang="it-IT" sz="2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8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333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114300" y="1143000"/>
            <a:ext cx="8940800" cy="521335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nell’ambito della salute, solo alcuni esempi:</a:t>
            </a:r>
            <a:endParaRPr lang="it-IT" sz="24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l"/>
            <a:endParaRPr lang="it-IT" sz="24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Accesso, per tutti coloro che ne hanno bisogno,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 cure palliative e terapia del dolore;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D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iffusione dell’impiego di farmaci biologici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o biosimilari;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Attribuzione di valore alla persona di cui ci si prende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cura al fine di sperimentare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un reciproco vantaggio e una relazione efficace.</a:t>
            </a:r>
          </a:p>
          <a:p>
            <a:pPr marL="342900" indent="-342900" algn="l">
              <a:buFont typeface="Wingdings" charset="2"/>
              <a:buChar char="ü"/>
            </a:pPr>
            <a:endParaRPr lang="it-IT" sz="24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l"/>
            <a:endParaRPr lang="it-IT" sz="20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l"/>
            <a:endParaRPr lang="it-IT" sz="2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9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841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0" y="1270000"/>
            <a:ext cx="9144000" cy="48641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L’essere umano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è una persona in tutta la sua completezza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non è solo un uomo economico.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Le articolazioni sociali costituite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da solidarietà e reciprocità, da tendenza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all’uguaglianza, alla fiducia, alla cooperazione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sono di molto superiori 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al solo interesse personale del singolo.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587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114300" y="1485900"/>
            <a:ext cx="8915400" cy="46482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per inciso :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Tra i bisogni fondamentali della persona 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Virginia Henderson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teorica americana dell’infermieristica,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individua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quelli di 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comunicare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con l’ambiente esterno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di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occuparsi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di attività utili per gli altri. 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1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460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358900"/>
            <a:ext cx="8775700" cy="47752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Gli esiti che derivano da questa caratteristica,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naturale e inconfutabile di tutti gli esseri umani,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producono effetti positivi e concreti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sulla persona, sull’economia e sulla società.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Dai bisogni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relazionali e solidali </a:t>
            </a:r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delle persone e dei gruppi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derivano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energie di cooperazione e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 fiducia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.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2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714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88900" y="1244600"/>
            <a:ext cx="9055100" cy="48895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L’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economia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civile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comportamentale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si forma e si consolida su questi principi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afferma che l’uomo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non è solo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interesse personale;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che l’impresa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può creare valore </a:t>
            </a:r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distribuirlo più equamente.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L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ricchezza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 un Paese non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si può misurare </a:t>
            </a:r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solo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in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Pil ma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è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costituita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dall’insieme dei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beni spirituali, culturali,</a:t>
            </a:r>
          </a:p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relazionali, ambientali ed economici di cui si può godere.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2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587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422400"/>
            <a:ext cx="8775700" cy="47117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 principi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dell’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economia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civile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e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comportamentale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non negano il valore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dell’interesse personale, del profitto e del Pil. </a:t>
            </a:r>
          </a:p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T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endono piuttosto a ridimensionarli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evitando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 farli diventare degli idoli assoluti.</a:t>
            </a:r>
          </a:p>
          <a:p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2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968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47625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Nessuno è isolato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noi apparteniamo gli uni agli altri.</a:t>
            </a:r>
          </a:p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goismo, autosufficienza, ripiegamento nel privato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sono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atteggiamenti perdenti e sterili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pure molto pericolosi.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 cambiamenti sempre più veloci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portano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nazionalismi, pregiudizi, rifiuti del diverso.</a:t>
            </a:r>
          </a:p>
          <a:p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2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333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181100"/>
            <a:ext cx="8775700" cy="49530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Al francese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Jean Tirole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è stato assegnato quest’anno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premio Nobel per l’economia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per i suoi studi sul modo di contrastare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le varie forme di opportunismo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(azzardo morale, fallimento strategico et c.)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che consentono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 singoli o gruppi di ottenere per sé vantaggi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 scapito della collettività.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333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397000"/>
            <a:ext cx="8775700" cy="47371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Jean Tirole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ha lavorato per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costruire un sistema di regole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 livello economico,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fatte anche di incentivi e di sanzioni,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capaci di conciliare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 desideri e le energie dell’interesse individuale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con il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bene comune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fondo Brochure sfuma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403648" y="-171399"/>
            <a:ext cx="71180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X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C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ongresso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N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azionale ACOS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  </a:t>
            </a:r>
            <a:r>
              <a:rPr lang="it-IT" sz="2000" noProof="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Roma, 24  25 ottobre 2014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</a:p>
        </p:txBody>
      </p:sp>
      <p:pic>
        <p:nvPicPr>
          <p:cNvPr id="6" name="Picture 3" descr="C:\Users\acos\Pictures\IMG_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864096"/>
          </a:xfrm>
          <a:prstGeom prst="rect">
            <a:avLst/>
          </a:prstGeom>
          <a:noFill/>
        </p:spPr>
      </p:pic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784976" cy="5040559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        *  i numeri della crisi economica</a:t>
            </a:r>
            <a:b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</a:br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        *  i valori in crisi</a:t>
            </a:r>
            <a:b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</a:br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        *  i percorsi possibili</a:t>
            </a:r>
            <a:endParaRPr lang="it-IT" sz="3200" b="1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91F8-5BDB-4668-8F33-16ED4A65652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77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333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41300" y="1270000"/>
            <a:ext cx="8902700" cy="486410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Papa Francesco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individua quattro principi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attraverso i quali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possiamo realizzare il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bene comune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: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cambiare il nostro modo di vivere e di occupare gli spazi liberandoci da protezioni e garanzie;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smettere di essere settari e dogmatici e far </a:t>
            </a:r>
          </a:p>
          <a:p>
            <a:pPr algn="l"/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	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coincidere quello che si dice con quello che si vive;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pPr algn="l"/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3.  accettare che la realtà è migliore delle idee;</a:t>
            </a:r>
          </a:p>
          <a:p>
            <a:pPr algn="l"/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4.  agire in unità, al di là delle divergenze di opinione.</a:t>
            </a:r>
          </a:p>
          <a:p>
            <a:pPr algn="l"/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marL="514350" indent="-514350" algn="l">
              <a:buFont typeface="+mj-lt"/>
              <a:buAutoNum type="arabicPeriod"/>
            </a:pP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7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333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384300"/>
            <a:ext cx="8775700" cy="47625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La cultura della comunicazione e dell’incontro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aiuta a superare i conflitti che nascono dall’indifferenza,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dalle nostre insicurezze e paure.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La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cultura dell’ascolto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si contrappone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alla non cultura dello scontro e dello scarto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si pone al fianco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della povertà, delle diversità, delle fragilità.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2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333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114300" y="1219200"/>
            <a:ext cx="8864600" cy="49149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L’unità della persona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porta all’unità degli ambiti in cui essa vive,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in contrasto con il relativismo.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L’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Amicizia Civica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serve a superare l’egoismo e il narcisismo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per vivere l’appartenenza degli uni agli altri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perché non si può stare da soli.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 noi cristiani siamo abituati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 vivere e testimoniare la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comunità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nella vita civile.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9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58799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 percorsi possibili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88900" y="1460500"/>
            <a:ext cx="9055100" cy="4673600"/>
          </a:xfrm>
        </p:spPr>
        <p:txBody>
          <a:bodyPr/>
          <a:lstStyle/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Q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uando ci rendiamo capaci di uscire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dalle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nostre comodità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sterili,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dalle nostre zone di una sicurezza in isolamento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per andare verso chi ha bisogno di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noi,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per aprirci al Dio delle sorprese (p F)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solo allora riusciamo a leggere 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i segni dei tempi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 trovare la gioia e il senso profondo della nostra vita.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endParaRPr lang="it-IT" sz="2800" b="1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2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5714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per concludere</a:t>
            </a:r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114300" y="1257300"/>
            <a:ext cx="8864600" cy="487680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Bono Vox degli U2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nato in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rlanda nel 1960, cantante, musicista, scrittore,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ha venduto milioni di dischi,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ha svolto impegni umanitari concreti, 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ha ricevuto prestigiosi riconoscimenti internazionali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dice: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“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Io devo sempre contare sugli altri,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se non ci fossero stati e se non fossero sempre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 con me io non sarei nessuno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”.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7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939800"/>
          </a:xfrm>
        </p:spPr>
        <p:txBody>
          <a:bodyPr/>
          <a:lstStyle/>
          <a:p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625600"/>
            <a:ext cx="8775700" cy="4508500"/>
          </a:xfrm>
        </p:spPr>
        <p:txBody>
          <a:bodyPr/>
          <a:lstStyle/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11300" y="1625600"/>
            <a:ext cx="703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/>
            </a:r>
            <a:br>
              <a:rPr lang="it-IT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</a:br>
            <a:endParaRPr lang="it-IT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/>
              <a:cs typeface="Tahoma"/>
            </a:endParaRPr>
          </a:p>
          <a:p>
            <a:endParaRPr lang="it-IT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/>
              <a:cs typeface="Tahoma"/>
            </a:endParaRPr>
          </a:p>
          <a:p>
            <a:endParaRPr lang="it-IT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/>
              <a:cs typeface="Tahoma"/>
            </a:endParaRPr>
          </a:p>
          <a:p>
            <a:endParaRPr lang="it-IT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3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939800"/>
          </a:xfrm>
        </p:spPr>
        <p:txBody>
          <a:bodyPr/>
          <a:lstStyle/>
          <a:p>
            <a:endParaRPr lang="it-IT" sz="4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625600"/>
            <a:ext cx="8775700" cy="4508500"/>
          </a:xfrm>
        </p:spPr>
        <p:txBody>
          <a:bodyPr/>
          <a:lstStyle/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16000" y="1244600"/>
            <a:ext cx="7670800" cy="823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Per loro natura tutti gli </a:t>
            </a:r>
            <a:r>
              <a:rPr lang="it-IT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uomini </a:t>
            </a:r>
            <a: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/>
            </a:r>
            <a:b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</a:br>
            <a: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guardano il cielo stellato</a:t>
            </a:r>
            <a:r>
              <a:rPr lang="it-IT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.</a:t>
            </a:r>
            <a: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/>
            </a:r>
            <a:b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</a:br>
            <a: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Però lo guardano in modo diverso.</a:t>
            </a:r>
            <a:b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</a:br>
            <a: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Gli artisti infatti vedono cose </a:t>
            </a:r>
            <a:b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</a:br>
            <a: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che gli scienziati </a:t>
            </a:r>
            <a:endParaRPr lang="it-IT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/>
              <a:cs typeface="Tahoma"/>
            </a:endParaRPr>
          </a:p>
          <a:p>
            <a:pPr algn="ctr">
              <a:lnSpc>
                <a:spcPct val="130000"/>
              </a:lnSpc>
            </a:pPr>
            <a:r>
              <a:rPr lang="it-IT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non </a:t>
            </a:r>
            <a: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riescono a vedere.</a:t>
            </a:r>
            <a:br>
              <a:rPr lang="it-IT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</a:br>
            <a:endParaRPr lang="it-IT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/>
              <a:cs typeface="Tahoma"/>
            </a:endParaRPr>
          </a:p>
          <a:p>
            <a:pPr algn="r">
              <a:lnSpc>
                <a:spcPct val="130000"/>
              </a:lnSpc>
            </a:pPr>
            <a:r>
              <a:rPr lang="it-IT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/>
                <a:cs typeface="Tahoma"/>
              </a:rPr>
              <a:t>Piero Boitani</a:t>
            </a:r>
          </a:p>
          <a:p>
            <a:pPr algn="ctr">
              <a:lnSpc>
                <a:spcPct val="130000"/>
              </a:lnSpc>
            </a:pPr>
            <a:endParaRPr lang="it-IT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/>
              <a:cs typeface="Tahoma"/>
            </a:endParaRPr>
          </a:p>
          <a:p>
            <a:endParaRPr lang="it-IT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/>
              <a:cs typeface="Tahoma"/>
            </a:endParaRPr>
          </a:p>
          <a:p>
            <a:endParaRPr lang="it-IT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/>
              <a:cs typeface="Tahoma"/>
            </a:endParaRPr>
          </a:p>
          <a:p>
            <a:endParaRPr lang="it-IT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6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fondo Brochure sfuma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403648" y="-171399"/>
            <a:ext cx="71180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X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C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ongresso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N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azionale ACOS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  </a:t>
            </a:r>
            <a:r>
              <a:rPr lang="it-IT" sz="2000" noProof="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Roma, 24  25 ottobre 2014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</a:p>
        </p:txBody>
      </p:sp>
      <p:pic>
        <p:nvPicPr>
          <p:cNvPr id="6" name="Picture 3" descr="C:\Users\acos\Pictures\IMG_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864096"/>
          </a:xfrm>
          <a:prstGeom prst="rect">
            <a:avLst/>
          </a:prstGeom>
          <a:noFill/>
        </p:spPr>
      </p:pic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784976" cy="5040559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000090"/>
                </a:solidFill>
                <a:latin typeface="Tahoma"/>
                <a:cs typeface="Tahoma"/>
              </a:rPr>
              <a:t>Grazie</a:t>
            </a:r>
            <a:br>
              <a:rPr lang="it-IT" sz="4800" b="1" dirty="0" smtClean="0">
                <a:solidFill>
                  <a:srgbClr val="000090"/>
                </a:solidFill>
                <a:latin typeface="Tahoma"/>
                <a:cs typeface="Tahoma"/>
              </a:rPr>
            </a:br>
            <a:r>
              <a:rPr lang="it-IT" sz="4800" b="1" dirty="0" smtClean="0">
                <a:solidFill>
                  <a:srgbClr val="000090"/>
                </a:solidFill>
                <a:latin typeface="Tahoma"/>
                <a:cs typeface="Tahoma"/>
              </a:rPr>
              <a:t>per la vostra attenzione.</a:t>
            </a:r>
            <a:endParaRPr lang="it-IT" sz="4800" b="1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91F8-5BDB-4668-8F33-16ED4A656526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38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fondo Brochure sfuma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403648" y="-171399"/>
            <a:ext cx="71180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X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C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ongresso </a:t>
            </a:r>
            <a:r>
              <a:rPr lang="it-IT" sz="2000" dirty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N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azionale ACOS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  </a:t>
            </a:r>
            <a:r>
              <a:rPr lang="it-IT" sz="2000" noProof="0" dirty="0" smtClean="0">
                <a:solidFill>
                  <a:srgbClr val="000090"/>
                </a:solidFill>
                <a:latin typeface="Tahoma"/>
                <a:ea typeface="+mj-ea"/>
                <a:cs typeface="Tahoma"/>
              </a:rPr>
              <a:t>Roma, 24  25 ottobre 2014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</a:p>
        </p:txBody>
      </p:sp>
      <p:pic>
        <p:nvPicPr>
          <p:cNvPr id="6" name="Picture 3" descr="C:\Users\acos\Pictures\IMG_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864096"/>
          </a:xfrm>
          <a:prstGeom prst="rect">
            <a:avLst/>
          </a:prstGeom>
          <a:noFill/>
        </p:spPr>
      </p:pic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784976" cy="5040559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0090"/>
                </a:solidFill>
                <a:latin typeface="Tahoma"/>
                <a:cs typeface="Tahoma"/>
              </a:rPr>
              <a:t>i numeri della crisi economica</a:t>
            </a:r>
            <a:endParaRPr lang="it-IT" sz="4000" b="1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mga acos 2014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91F8-5BDB-4668-8F33-16ED4A65652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38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203201"/>
            <a:ext cx="7772400" cy="952500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numeri della crisi economica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346200"/>
            <a:ext cx="8775700" cy="501015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100.000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persone al mese              </a:t>
            </a:r>
          </a:p>
          <a:p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3.000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persone al giorno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10%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della popolazione italiana 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il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20%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in più dal 2013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vivono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nella miseria, nella </a:t>
            </a:r>
            <a:r>
              <a:rPr lang="it-IT" sz="2800" b="1" dirty="0">
                <a:solidFill>
                  <a:srgbClr val="000090"/>
                </a:solidFill>
                <a:latin typeface="Tahoma"/>
                <a:cs typeface="Tahoma"/>
              </a:rPr>
              <a:t>povertà assoluta </a:t>
            </a:r>
            <a:endParaRPr lang="it-IT" sz="2800" b="1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N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el senso che non possono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acquistare cibo a sufficienza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fornirsi di tutti i medicinali loro necessari</a:t>
            </a:r>
          </a:p>
          <a:p>
            <a:pPr marL="342900" indent="-342900">
              <a:buFont typeface="Arial"/>
              <a:buChar char="•"/>
            </a:pP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pagare affitto o rate di mutuo</a:t>
            </a:r>
          </a:p>
          <a:p>
            <a:pPr algn="r"/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(secondo il Rapporto Istat 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di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luglio 2014)</a:t>
            </a:r>
          </a:p>
          <a:p>
            <a:pPr algn="r"/>
            <a:endParaRPr lang="it-IT" sz="16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r"/>
            <a:endParaRPr lang="it-IT" sz="16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3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266701"/>
            <a:ext cx="7772400" cy="825499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numeri della crisi economica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625600"/>
            <a:ext cx="8775700" cy="4508500"/>
          </a:xfrm>
        </p:spPr>
        <p:txBody>
          <a:bodyPr/>
          <a:lstStyle/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I </a:t>
            </a:r>
            <a:r>
              <a:rPr lang="it-IT" sz="2800" b="1" dirty="0">
                <a:solidFill>
                  <a:srgbClr val="000090"/>
                </a:solidFill>
                <a:latin typeface="Tahoma"/>
                <a:cs typeface="Tahoma"/>
              </a:rPr>
              <a:t>poveri assoluti </a:t>
            </a:r>
            <a:endParaRPr lang="it-IT" sz="2800" b="1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mancano dei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beni e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dei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servizi, </a:t>
            </a:r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considerati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essenziali per uno standard </a:t>
            </a:r>
            <a:endParaRPr lang="it-IT" sz="2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di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vita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accettabile.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Sono 6 milioni di persone e 2 milioni di famiglie,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 minori in povertà assoluta: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723.000 nel 2011 e 1.500.000 nel 2013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.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317501"/>
            <a:ext cx="7772400" cy="800100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numeri della crisi economica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625600"/>
            <a:ext cx="8775700" cy="45085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Nella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povertà relativa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vivono coloro che possiedono un reddito inferiore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alla metà del reddito medio italiano.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Il numero di queste persone è rimasto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sostanzialmente stabile in questi ultimi anni: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nel 2013 il 12,6% delle famiglie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nel 2012 il 12,7% delle famiglie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292101"/>
            <a:ext cx="7772400" cy="762000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numeri della crisi economica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625600"/>
            <a:ext cx="8775700" cy="45085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Sono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a rischio di povertà relativa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il 5,6% di famiglie italiane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che si possono permettere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 un livello di consumi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solo di poco superiore alla soglia di riferimento.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Le regioni più colpite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sono la Calabria e la Sicilia. 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685800" y="292101"/>
            <a:ext cx="7772400" cy="698500"/>
          </a:xfrm>
        </p:spPr>
        <p:txBody>
          <a:bodyPr/>
          <a:lstStyle/>
          <a:p>
            <a:r>
              <a:rPr lang="it-IT" sz="4000" dirty="0" smtClean="0">
                <a:solidFill>
                  <a:srgbClr val="000090"/>
                </a:solidFill>
                <a:latin typeface="Tahoma"/>
                <a:cs typeface="Tahoma"/>
              </a:rPr>
              <a:t>i numeri della crisi economica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03200" y="1625600"/>
            <a:ext cx="8775700" cy="4508500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Gli indigenti, i poveri assoluti e i poveri relativi,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sono </a:t>
            </a:r>
            <a:r>
              <a:rPr lang="it-IT" sz="2800" b="1" dirty="0" smtClean="0">
                <a:solidFill>
                  <a:srgbClr val="000090"/>
                </a:solidFill>
                <a:latin typeface="Tahoma"/>
                <a:cs typeface="Tahoma"/>
              </a:rPr>
              <a:t>10 </a:t>
            </a:r>
            <a:r>
              <a:rPr lang="it-IT" sz="2800" b="1" dirty="0">
                <a:solidFill>
                  <a:srgbClr val="000090"/>
                </a:solidFill>
                <a:latin typeface="Tahoma"/>
                <a:cs typeface="Tahoma"/>
              </a:rPr>
              <a:t>milioni e 48 mila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persone,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quindi 1 </a:t>
            </a:r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italiano su 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6.</a:t>
            </a:r>
          </a:p>
          <a:p>
            <a:r>
              <a:rPr lang="it-IT" sz="2800" dirty="0">
                <a:solidFill>
                  <a:srgbClr val="000090"/>
                </a:solidFill>
                <a:latin typeface="Tahoma"/>
                <a:cs typeface="Tahoma"/>
              </a:rPr>
              <a:t>U</a:t>
            </a:r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 italiano su dieci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non arriva alla prima decade del mese.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Le più penalizzate sono le famiglie </a:t>
            </a:r>
          </a:p>
          <a:p>
            <a:r>
              <a:rPr lang="it-IT" sz="2800" dirty="0" smtClean="0">
                <a:solidFill>
                  <a:srgbClr val="000090"/>
                </a:solidFill>
                <a:latin typeface="Tahoma"/>
                <a:cs typeface="Tahoma"/>
              </a:rPr>
              <a:t>con figli piccoli specie nel Sud. </a:t>
            </a:r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  <a:p>
            <a:endParaRPr lang="it-IT" sz="2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mga  acos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so oss 2013-14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state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1787</Words>
  <Application>Microsoft Office PowerPoint</Application>
  <PresentationFormat>Presentazione su schermo (4:3)</PresentationFormat>
  <Paragraphs>377</Paragraphs>
  <Slides>37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corso oss 2013-14</vt:lpstr>
      <vt:lpstr>Diapositiva 1</vt:lpstr>
      <vt:lpstr>Spunti di riflessione  proposti  dalla Regione Lazio </vt:lpstr>
      <vt:lpstr>        *  i numeri della crisi economica         *  i valori in crisi         *  i percorsi possibili</vt:lpstr>
      <vt:lpstr>i numeri della crisi economica</vt:lpstr>
      <vt:lpstr>i numeri della crisi economica </vt:lpstr>
      <vt:lpstr>i numeri della crisi economica </vt:lpstr>
      <vt:lpstr>i numeri della crisi economica </vt:lpstr>
      <vt:lpstr>i numeri della crisi economica </vt:lpstr>
      <vt:lpstr>i numeri della crisi economica </vt:lpstr>
      <vt:lpstr>i numeri della crisi economica </vt:lpstr>
      <vt:lpstr> i numeri della crisi economica </vt:lpstr>
      <vt:lpstr>disuguaglianza diffusa e concentrazione della ricchezza   </vt:lpstr>
      <vt:lpstr>i valori in crisi</vt:lpstr>
      <vt:lpstr>i valori in crisi</vt:lpstr>
      <vt:lpstr> i valori in crisi</vt:lpstr>
      <vt:lpstr>i valori in crisi</vt:lpstr>
      <vt:lpstr>i valori in crisi</vt:lpstr>
      <vt:lpstr>i valori in crisi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i percorsi possibili</vt:lpstr>
      <vt:lpstr>per concludere</vt:lpstr>
      <vt:lpstr>Diapositiva 35</vt:lpstr>
      <vt:lpstr>Diapositiva 36</vt:lpstr>
      <vt:lpstr>Grazie per la vostra attenzione.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MacBook Pro 13"</dc:creator>
  <cp:lastModifiedBy>acos</cp:lastModifiedBy>
  <cp:revision>97</cp:revision>
  <dcterms:created xsi:type="dcterms:W3CDTF">2014-10-16T16:28:28Z</dcterms:created>
  <dcterms:modified xsi:type="dcterms:W3CDTF">2014-11-17T18:12:42Z</dcterms:modified>
</cp:coreProperties>
</file>